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</p:sldMasterIdLst>
  <p:notesMasterIdLst>
    <p:notesMasterId r:id="rId32"/>
  </p:notesMasterIdLst>
  <p:sldIdLst>
    <p:sldId id="256" r:id="rId2"/>
    <p:sldId id="294" r:id="rId3"/>
    <p:sldId id="295" r:id="rId4"/>
    <p:sldId id="258" r:id="rId5"/>
    <p:sldId id="267" r:id="rId6"/>
    <p:sldId id="268" r:id="rId7"/>
    <p:sldId id="269" r:id="rId8"/>
    <p:sldId id="273" r:id="rId9"/>
    <p:sldId id="270" r:id="rId10"/>
    <p:sldId id="271" r:id="rId11"/>
    <p:sldId id="296" r:id="rId12"/>
    <p:sldId id="274" r:id="rId13"/>
    <p:sldId id="275" r:id="rId14"/>
    <p:sldId id="277" r:id="rId15"/>
    <p:sldId id="278" r:id="rId16"/>
    <p:sldId id="279" r:id="rId17"/>
    <p:sldId id="290" r:id="rId18"/>
    <p:sldId id="281" r:id="rId19"/>
    <p:sldId id="289" r:id="rId20"/>
    <p:sldId id="283" r:id="rId21"/>
    <p:sldId id="262" r:id="rId22"/>
    <p:sldId id="292" r:id="rId23"/>
    <p:sldId id="293" r:id="rId24"/>
    <p:sldId id="284" r:id="rId25"/>
    <p:sldId id="263" r:id="rId26"/>
    <p:sldId id="287" r:id="rId27"/>
    <p:sldId id="285" r:id="rId28"/>
    <p:sldId id="264" r:id="rId29"/>
    <p:sldId id="288" r:id="rId30"/>
    <p:sldId id="26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4624" autoAdjust="0"/>
  </p:normalViewPr>
  <p:slideViewPr>
    <p:cSldViewPr snapToGrid="0" snapToObjects="1">
      <p:cViewPr>
        <p:scale>
          <a:sx n="110" d="100"/>
          <a:sy n="110" d="100"/>
        </p:scale>
        <p:origin x="-1600" y="-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36251-9C81-2A49-8734-FE7C9C0AB6C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BDD6E-2799-BF4A-A887-0746D15C3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1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DD6E-2799-BF4A-A887-0746D15C3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5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2C67-6EB2-F941-970A-A9C8B4369F0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3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2C67-6EB2-F941-970A-A9C8B4369F0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3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2C67-6EB2-F941-970A-A9C8B4369F0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31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DD6E-2799-BF4A-A887-0746D15C3E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3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3A55C943-B0A3-B24E-966B-5319015B37D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50F268E3-4A54-8146-BD7F-43E26F98125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zjrohrbach@avon-schools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hyperlink" Target="http://phet.colorado.edu/en/simulation/projectile-mo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2.emf"/><Relationship Id="rId5" Type="http://schemas.openxmlformats.org/officeDocument/2006/relationships/image" Target="../media/image24.emf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wscript.org/%23/user/zachary.rohrbach/folder/Public/program/DopplerEffect" TargetMode="External"/><Relationship Id="rId4" Type="http://schemas.openxmlformats.org/officeDocument/2006/relationships/hyperlink" Target="http://www.glowscript.org/%23/user/zachary.rohrbach/folder/Public/program/WavesOnASt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lowscript.org/%23/user/zachary.rohrbach/folder/Public/program/MonkeyandHunter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.co/d3bxI5Kb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974436"/>
          </a:xfrm>
        </p:spPr>
        <p:txBody>
          <a:bodyPr>
            <a:noAutofit/>
          </a:bodyPr>
          <a:lstStyle/>
          <a:p>
            <a:r>
              <a:rPr lang="en-US" sz="2400" dirty="0" smtClean="0"/>
              <a:t>Staying Connected to the Field of Physics Even When Your Job Doesn’t Make You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Conservation of Intellectual Momentum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219201" y="5195454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C9E1F"/>
                </a:solidFill>
              </a:rPr>
              <a:t>Zachary J. Rohrbach ‘12</a:t>
            </a:r>
          </a:p>
          <a:p>
            <a:pPr algn="ctr"/>
            <a:r>
              <a:rPr lang="en-US" dirty="0" smtClean="0">
                <a:solidFill>
                  <a:srgbClr val="DC9E1F"/>
                </a:solidFill>
              </a:rPr>
              <a:t>Avon High School</a:t>
            </a:r>
          </a:p>
          <a:p>
            <a:pPr algn="ctr"/>
            <a:r>
              <a:rPr lang="en-US" dirty="0" smtClean="0">
                <a:solidFill>
                  <a:srgbClr val="DC9E1F"/>
                </a:solidFill>
                <a:hlinkClick r:id="rId2"/>
              </a:rPr>
              <a:t>zjrohrbach@avon-schools.org</a:t>
            </a:r>
            <a:endParaRPr lang="en-US" dirty="0" smtClean="0">
              <a:solidFill>
                <a:srgbClr val="DC9E1F"/>
              </a:solidFill>
            </a:endParaRPr>
          </a:p>
          <a:p>
            <a:pPr algn="ctr"/>
            <a:r>
              <a:rPr lang="en-US" dirty="0" smtClean="0">
                <a:solidFill>
                  <a:srgbClr val="DC9E1F"/>
                </a:solidFill>
              </a:rPr>
              <a:t>Twitter: @</a:t>
            </a:r>
            <a:r>
              <a:rPr lang="en-US" dirty="0" err="1" smtClean="0">
                <a:solidFill>
                  <a:srgbClr val="DC9E1F"/>
                </a:solidFill>
              </a:rPr>
              <a:t>rohrbachsci</a:t>
            </a:r>
            <a:r>
              <a:rPr lang="en-US" dirty="0" smtClean="0">
                <a:solidFill>
                  <a:srgbClr val="DC9E1F"/>
                </a:solidFill>
              </a:rPr>
              <a:t> </a:t>
            </a:r>
            <a:endParaRPr lang="en-US" dirty="0">
              <a:solidFill>
                <a:srgbClr val="DC9E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0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8930499">
            <a:off x="4133514" y="3280404"/>
            <a:ext cx="2251773" cy="192416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09073" y="2576039"/>
            <a:ext cx="1553481" cy="1614194"/>
            <a:chOff x="4509073" y="3326464"/>
            <a:chExt cx="1553481" cy="1614194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509073" y="4759836"/>
              <a:ext cx="0" cy="180822"/>
            </a:xfrm>
            <a:prstGeom prst="line">
              <a:avLst/>
            </a:prstGeom>
            <a:ln w="57150" cmpd="sng">
              <a:solidFill>
                <a:srgbClr val="909C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11580" y="4655817"/>
              <a:ext cx="0" cy="224612"/>
            </a:xfrm>
            <a:prstGeom prst="line">
              <a:avLst/>
            </a:prstGeom>
            <a:ln w="57150" cmpd="sng">
              <a:solidFill>
                <a:srgbClr val="909C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24973" y="4565406"/>
              <a:ext cx="0" cy="180822"/>
            </a:xfrm>
            <a:prstGeom prst="line">
              <a:avLst/>
            </a:prstGeom>
            <a:ln w="57150" cmpd="sng">
              <a:solidFill>
                <a:srgbClr val="909C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829295" y="4417231"/>
              <a:ext cx="0" cy="238586"/>
            </a:xfrm>
            <a:prstGeom prst="line">
              <a:avLst/>
            </a:prstGeom>
            <a:ln w="57150" cmpd="sng">
              <a:solidFill>
                <a:srgbClr val="909C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947223" y="4322536"/>
              <a:ext cx="0" cy="223710"/>
            </a:xfrm>
            <a:prstGeom prst="line">
              <a:avLst/>
            </a:prstGeom>
            <a:ln w="57150" cmpd="sng">
              <a:solidFill>
                <a:srgbClr val="909C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034643" y="4195342"/>
              <a:ext cx="44116" cy="221889"/>
            </a:xfrm>
            <a:prstGeom prst="line">
              <a:avLst/>
            </a:prstGeom>
            <a:ln w="57150" cmpd="sng">
              <a:solidFill>
                <a:srgbClr val="909C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5193393" y="4014520"/>
              <a:ext cx="57723" cy="267194"/>
            </a:xfrm>
            <a:prstGeom prst="line">
              <a:avLst/>
            </a:prstGeom>
            <a:ln w="57150" cmpd="sng">
              <a:solidFill>
                <a:srgbClr val="909C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388429" y="3651250"/>
              <a:ext cx="267607" cy="439964"/>
            </a:xfrm>
            <a:prstGeom prst="line">
              <a:avLst/>
            </a:prstGeom>
            <a:ln w="57150" cmpd="sng">
              <a:solidFill>
                <a:srgbClr val="909C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827151" y="3326464"/>
              <a:ext cx="235403" cy="313241"/>
            </a:xfrm>
            <a:prstGeom prst="line">
              <a:avLst/>
            </a:prstGeom>
            <a:ln w="57150" cmpd="sng">
              <a:solidFill>
                <a:srgbClr val="909C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1495366" y="3892048"/>
            <a:ext cx="131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Light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Source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rot="18930499">
            <a:off x="4133515" y="3284940"/>
            <a:ext cx="2251773" cy="192416"/>
          </a:xfrm>
          <a:prstGeom prst="rect">
            <a:avLst/>
          </a:prstGeom>
          <a:noFill/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789553" y="3995803"/>
            <a:ext cx="1799422" cy="312487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12158" y="3232295"/>
            <a:ext cx="2576271" cy="1006512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0" idx="7"/>
          </p:cNvCxnSpPr>
          <p:nvPr/>
        </p:nvCxnSpPr>
        <p:spPr>
          <a:xfrm flipV="1">
            <a:off x="2794346" y="3572111"/>
            <a:ext cx="2242231" cy="693178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40" idx="0"/>
          </p:cNvCxnSpPr>
          <p:nvPr/>
        </p:nvCxnSpPr>
        <p:spPr>
          <a:xfrm flipH="1">
            <a:off x="2751346" y="2734455"/>
            <a:ext cx="3224188" cy="1513022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2926080" y="3666807"/>
            <a:ext cx="1662895" cy="310323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3362960" y="2587585"/>
            <a:ext cx="1663647" cy="984526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4724974" y="2445345"/>
            <a:ext cx="643576" cy="78695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902961" y="2445345"/>
            <a:ext cx="58437" cy="28911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209984" y="4012179"/>
            <a:ext cx="1440327" cy="954107"/>
            <a:chOff x="6209984" y="4762604"/>
            <a:chExt cx="1440327" cy="954107"/>
          </a:xfrm>
        </p:grpSpPr>
        <p:sp>
          <p:nvSpPr>
            <p:cNvPr id="56" name="TextBox 55"/>
            <p:cNvSpPr txBox="1"/>
            <p:nvPr/>
          </p:nvSpPr>
          <p:spPr>
            <a:xfrm>
              <a:off x="6333518" y="4762604"/>
              <a:ext cx="13167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3"/>
                  </a:solidFill>
                </a:rPr>
                <a:t>Virtual Image</a:t>
              </a:r>
              <a:endParaRPr lang="en-US" sz="2800" dirty="0">
                <a:solidFill>
                  <a:schemeClr val="accent3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209984" y="5015574"/>
              <a:ext cx="121625" cy="121625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88340" y="2807838"/>
            <a:ext cx="1581761" cy="1475125"/>
            <a:chOff x="4688340" y="3558263"/>
            <a:chExt cx="1581761" cy="1475125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4688340" y="4746228"/>
              <a:ext cx="1538760" cy="287160"/>
            </a:xfrm>
            <a:prstGeom prst="line">
              <a:avLst/>
            </a:prstGeom>
            <a:ln w="38100" cmpd="sng">
              <a:solidFill>
                <a:schemeClr val="accent5"/>
              </a:solidFill>
              <a:prstDash val="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5034643" y="4327705"/>
              <a:ext cx="1192456" cy="705682"/>
            </a:xfrm>
            <a:prstGeom prst="line">
              <a:avLst/>
            </a:prstGeom>
            <a:ln w="38100" cmpd="sng">
              <a:solidFill>
                <a:schemeClr val="accent5"/>
              </a:solidFill>
              <a:prstDash val="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5393859" y="4014520"/>
              <a:ext cx="833242" cy="1018868"/>
            </a:xfrm>
            <a:prstGeom prst="line">
              <a:avLst/>
            </a:prstGeom>
            <a:ln w="38100" cmpd="sng">
              <a:solidFill>
                <a:schemeClr val="accent5"/>
              </a:solidFill>
              <a:prstDash val="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5975534" y="3558263"/>
              <a:ext cx="294567" cy="1457312"/>
            </a:xfrm>
            <a:prstGeom prst="line">
              <a:avLst/>
            </a:prstGeom>
            <a:ln w="38100" cmpd="sng">
              <a:solidFill>
                <a:schemeClr val="accent5"/>
              </a:solidFill>
              <a:prstDash val="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/>
          <p:cNvSpPr/>
          <p:nvPr/>
        </p:nvSpPr>
        <p:spPr>
          <a:xfrm>
            <a:off x="2690533" y="4247477"/>
            <a:ext cx="121625" cy="121625"/>
          </a:xfrm>
          <a:prstGeom prst="ellipse">
            <a:avLst/>
          </a:prstGeom>
          <a:solidFill>
            <a:srgbClr val="008000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dirty="0" smtClean="0"/>
              <a:t>TOPS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7204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Holograms</a:t>
            </a:r>
            <a:endParaRPr lang="en-US" dirty="0">
              <a:solidFill>
                <a:srgbClr val="DC9E1F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452438"/>
            <a:ext cx="17272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951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57">
        <p:fade/>
      </p:transition>
    </mc:Choice>
    <mc:Fallback xmlns="">
      <p:transition xmlns:p14="http://schemas.microsoft.com/office/powerpoint/2010/main" spd="med" advTm="1255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YES!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Do I really want to teach?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802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Teaching physics conceptually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Keeping up in Physics after Graduating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52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Hewitt’s </a:t>
            </a:r>
            <a:r>
              <a:rPr lang="en-US" i="1" dirty="0" smtClean="0"/>
              <a:t>Conceptual Physics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Paul Hewitt: Cartoonist turned Physicist!</a:t>
            </a:r>
          </a:p>
          <a:p>
            <a:r>
              <a:rPr lang="en-US" dirty="0" smtClean="0"/>
              <a:t>“Concepts before calculations”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8649">
            <a:off x="6480131" y="1749938"/>
            <a:ext cx="2244457" cy="287432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TextBox 12"/>
          <p:cNvSpPr txBox="1"/>
          <p:nvPr/>
        </p:nvSpPr>
        <p:spPr>
          <a:xfrm>
            <a:off x="2389909" y="63269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292273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All images </a:t>
            </a:r>
            <a:r>
              <a:rPr lang="en-GB" sz="1050" dirty="0" smtClean="0"/>
              <a:t>© </a:t>
            </a:r>
            <a:r>
              <a:rPr lang="en-GB" sz="1050" dirty="0"/>
              <a:t>2015 Pearson Education, Inc.</a:t>
            </a:r>
          </a:p>
          <a:p>
            <a:pPr algn="ctr"/>
            <a:endParaRPr lang="en-US" sz="1050" dirty="0"/>
          </a:p>
        </p:txBody>
      </p:sp>
      <p:pic>
        <p:nvPicPr>
          <p:cNvPr id="8" name="Picture 7" descr="06_Pg106_UnFigure2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b="5530"/>
          <a:stretch/>
        </p:blipFill>
        <p:spPr>
          <a:xfrm>
            <a:off x="1050636" y="3223490"/>
            <a:ext cx="4771158" cy="185651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3799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Hewitt’s </a:t>
            </a:r>
            <a:r>
              <a:rPr lang="en-US" i="1" dirty="0"/>
              <a:t>Conceptual Physics</a:t>
            </a:r>
            <a:endParaRPr lang="en-US" dirty="0"/>
          </a:p>
        </p:txBody>
      </p:sp>
      <p:pic>
        <p:nvPicPr>
          <p:cNvPr id="6" name="Content Placeholder 5" descr="06_08_Figure.jp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5" r="-3915"/>
          <a:stretch/>
        </p:blipFill>
        <p:spPr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0" y="6292273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All images </a:t>
            </a:r>
            <a:r>
              <a:rPr lang="en-GB" sz="1050" dirty="0" smtClean="0"/>
              <a:t>© </a:t>
            </a:r>
            <a:r>
              <a:rPr lang="en-GB" sz="1050" dirty="0"/>
              <a:t>2015 Pearson Education, Inc.</a:t>
            </a:r>
          </a:p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3905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Hewitt’s </a:t>
            </a:r>
            <a:r>
              <a:rPr lang="en-US" i="1" dirty="0"/>
              <a:t>Conceptual Physics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3776" b="3776"/>
          <a:stretch>
            <a:fillRect/>
          </a:stretch>
        </p:blipFill>
        <p:spPr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0" y="6292273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All images </a:t>
            </a:r>
            <a:r>
              <a:rPr lang="en-GB" sz="1050" dirty="0" smtClean="0"/>
              <a:t>© </a:t>
            </a:r>
            <a:r>
              <a:rPr lang="en-GB" sz="1050" dirty="0"/>
              <a:t>2015 Pearson Education, Inc.</a:t>
            </a:r>
          </a:p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53363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Can’t hide behind the math!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C9E1F"/>
                </a:solidFill>
              </a:rPr>
              <a:t>Why is 45 degrees the angle that provides the longest range for a projectile?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98" y="2141076"/>
            <a:ext cx="2204635" cy="38848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30" y="3456460"/>
            <a:ext cx="3010735" cy="234060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79" y="2209060"/>
            <a:ext cx="2058956" cy="912933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65" y="2665527"/>
            <a:ext cx="2204635" cy="388482"/>
          </a:xfrm>
          <a:prstGeom prst="rect">
            <a:avLst/>
          </a:prstGeom>
        </p:spPr>
      </p:pic>
      <p:pic>
        <p:nvPicPr>
          <p:cNvPr id="16" name="Picture 15" descr="10_02_Figure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2"/>
          <a:stretch/>
        </p:blipFill>
        <p:spPr>
          <a:xfrm>
            <a:off x="609600" y="3287947"/>
            <a:ext cx="3307807" cy="226710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0" y="6292273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All images </a:t>
            </a:r>
            <a:r>
              <a:rPr lang="en-GB" sz="1050" dirty="0" smtClean="0"/>
              <a:t>© </a:t>
            </a:r>
            <a:r>
              <a:rPr lang="en-GB" sz="1050" dirty="0"/>
              <a:t>2015 Pearson Education, Inc.</a:t>
            </a:r>
          </a:p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5295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Can’t hide behind the math!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1140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DC9E1F"/>
                </a:solidFill>
              </a:rPr>
              <a:t>Why is 45 degrees the angle that provides the longest range for a projectile?</a:t>
            </a:r>
          </a:p>
          <a:p>
            <a:endParaRPr lang="en-US" dirty="0"/>
          </a:p>
        </p:txBody>
      </p:sp>
      <p:pic>
        <p:nvPicPr>
          <p:cNvPr id="16" name="Picture 15" descr="10_02_Fig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52834" r="65887" b="3002"/>
          <a:stretch/>
        </p:blipFill>
        <p:spPr>
          <a:xfrm>
            <a:off x="955950" y="3640659"/>
            <a:ext cx="690743" cy="78048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9" name="Straight Connector 8"/>
          <p:cNvCxnSpPr/>
          <p:nvPr/>
        </p:nvCxnSpPr>
        <p:spPr>
          <a:xfrm rot="19800000">
            <a:off x="1414487" y="3353111"/>
            <a:ext cx="1726860" cy="0"/>
          </a:xfrm>
          <a:prstGeom prst="line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10_02_Fig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52834" r="65887" b="3002"/>
          <a:stretch/>
        </p:blipFill>
        <p:spPr>
          <a:xfrm>
            <a:off x="3810988" y="3640659"/>
            <a:ext cx="690743" cy="78048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Picture 22" descr="10_02_Fig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52834" r="65887" b="3002"/>
          <a:stretch/>
        </p:blipFill>
        <p:spPr>
          <a:xfrm>
            <a:off x="6312835" y="3640659"/>
            <a:ext cx="690743" cy="78048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9" name="TextBox 28"/>
          <p:cNvSpPr txBox="1"/>
          <p:nvPr/>
        </p:nvSpPr>
        <p:spPr>
          <a:xfrm>
            <a:off x="1968614" y="3399900"/>
            <a:ext cx="48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30°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88924" y="3397809"/>
            <a:ext cx="48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45°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83517" y="3397809"/>
            <a:ext cx="48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60°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8900000">
            <a:off x="4119586" y="3158695"/>
            <a:ext cx="1726860" cy="0"/>
          </a:xfrm>
          <a:prstGeom prst="line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8000000">
            <a:off x="6427402" y="3043521"/>
            <a:ext cx="1726860" cy="0"/>
          </a:xfrm>
          <a:prstGeom prst="line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534244" y="2295769"/>
            <a:ext cx="6190201" cy="1495504"/>
            <a:chOff x="1534244" y="2295769"/>
            <a:chExt cx="6190201" cy="1495504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534244" y="3791273"/>
              <a:ext cx="1495506" cy="0"/>
            </a:xfrm>
            <a:prstGeom prst="line">
              <a:avLst/>
            </a:prstGeom>
            <a:ln w="28575" cmpd="sng">
              <a:solidFill>
                <a:srgbClr val="AA6837"/>
              </a:solidFill>
              <a:prstDash val="dot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386773" y="3767141"/>
              <a:ext cx="1205105" cy="0"/>
            </a:xfrm>
            <a:prstGeom prst="line">
              <a:avLst/>
            </a:prstGeom>
            <a:ln w="28575" cmpd="sng">
              <a:solidFill>
                <a:srgbClr val="AA6837"/>
              </a:solidFill>
              <a:prstDash val="dot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859116" y="3791273"/>
              <a:ext cx="863431" cy="0"/>
            </a:xfrm>
            <a:prstGeom prst="line">
              <a:avLst/>
            </a:prstGeom>
            <a:ln w="28575" cmpd="sng">
              <a:solidFill>
                <a:srgbClr val="AA6837"/>
              </a:solidFill>
              <a:prstDash val="dot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025670" y="2921396"/>
              <a:ext cx="0" cy="863433"/>
            </a:xfrm>
            <a:prstGeom prst="line">
              <a:avLst/>
            </a:prstGeom>
            <a:ln w="28575" cmpd="sng">
              <a:solidFill>
                <a:srgbClr val="AA6837"/>
              </a:solidFill>
              <a:prstDash val="dot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7724445" y="2295769"/>
              <a:ext cx="0" cy="1471372"/>
            </a:xfrm>
            <a:prstGeom prst="line">
              <a:avLst/>
            </a:prstGeom>
            <a:ln w="28575" cmpd="sng">
              <a:solidFill>
                <a:srgbClr val="AA6837"/>
              </a:solidFill>
              <a:prstDash val="dot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591878" y="2548158"/>
              <a:ext cx="0" cy="1218983"/>
            </a:xfrm>
            <a:prstGeom prst="line">
              <a:avLst/>
            </a:prstGeom>
            <a:ln w="28575" cmpd="sng">
              <a:solidFill>
                <a:srgbClr val="AA6837"/>
              </a:solidFill>
              <a:prstDash val="dot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564375" y="2398249"/>
            <a:ext cx="5665191" cy="1764773"/>
            <a:chOff x="2564375" y="2398249"/>
            <a:chExt cx="5665191" cy="1764773"/>
          </a:xfrm>
        </p:grpSpPr>
        <p:sp>
          <p:nvSpPr>
            <p:cNvPr id="40" name="TextBox 39"/>
            <p:cNvSpPr txBox="1"/>
            <p:nvPr/>
          </p:nvSpPr>
          <p:spPr>
            <a:xfrm>
              <a:off x="2564375" y="3791274"/>
              <a:ext cx="465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2"/>
                  </a:solidFill>
                </a:defRPr>
              </a:lvl1pPr>
            </a:lstStyle>
            <a:p>
              <a:r>
                <a:rPr lang="en-US" i="1" dirty="0"/>
                <a:t>v</a:t>
              </a:r>
              <a:r>
                <a:rPr lang="en-US" i="1" baseline="-25000" dirty="0"/>
                <a:t>0x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29750" y="3023483"/>
              <a:ext cx="447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2"/>
                  </a:solidFill>
                </a:defRPr>
              </a:lvl1pPr>
            </a:lstStyle>
            <a:p>
              <a:r>
                <a:rPr lang="en-US" i="1" dirty="0" smtClean="0"/>
                <a:t>v</a:t>
              </a:r>
              <a:r>
                <a:rPr lang="en-US" i="1" baseline="-25000" dirty="0" smtClean="0"/>
                <a:t>0y</a:t>
              </a:r>
              <a:endParaRPr lang="en-US" i="1" baseline="-25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360357" y="3793690"/>
              <a:ext cx="465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2"/>
                  </a:solidFill>
                </a:defRPr>
              </a:lvl1pPr>
            </a:lstStyle>
            <a:p>
              <a:r>
                <a:rPr lang="en-US" i="1" dirty="0"/>
                <a:t>v</a:t>
              </a:r>
              <a:r>
                <a:rPr lang="en-US" i="1" baseline="-25000" dirty="0"/>
                <a:t>0x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28179" y="3745766"/>
              <a:ext cx="465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2"/>
                  </a:solidFill>
                </a:defRPr>
              </a:lvl1pPr>
            </a:lstStyle>
            <a:p>
              <a:r>
                <a:rPr lang="en-US" i="1" dirty="0"/>
                <a:t>v</a:t>
              </a:r>
              <a:r>
                <a:rPr lang="en-US" i="1" baseline="-25000" dirty="0"/>
                <a:t>0x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81849" y="2398249"/>
              <a:ext cx="447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2"/>
                  </a:solidFill>
                </a:defRPr>
              </a:lvl1pPr>
            </a:lstStyle>
            <a:p>
              <a:r>
                <a:rPr lang="en-US" i="1" dirty="0" smtClean="0"/>
                <a:t>v</a:t>
              </a:r>
              <a:r>
                <a:rPr lang="en-US" i="1" baseline="-25000" dirty="0" smtClean="0"/>
                <a:t>0y</a:t>
              </a:r>
              <a:endParaRPr lang="en-US" i="1" baseline="-25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93554" y="2743607"/>
              <a:ext cx="447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2"/>
                  </a:solidFill>
                </a:defRPr>
              </a:lvl1pPr>
            </a:lstStyle>
            <a:p>
              <a:r>
                <a:rPr lang="en-US" i="1" dirty="0" smtClean="0"/>
                <a:t>v</a:t>
              </a:r>
              <a:r>
                <a:rPr lang="en-US" i="1" baseline="-25000" dirty="0" smtClean="0"/>
                <a:t>0y</a:t>
              </a:r>
              <a:endParaRPr lang="en-US" i="1" baseline="-25000" dirty="0"/>
            </a:p>
          </p:txBody>
        </p:sp>
      </p:grpSp>
      <p:sp>
        <p:nvSpPr>
          <p:cNvPr id="46" name="Right Arrow 45"/>
          <p:cNvSpPr/>
          <p:nvPr/>
        </p:nvSpPr>
        <p:spPr>
          <a:xfrm>
            <a:off x="955951" y="4606636"/>
            <a:ext cx="7164586" cy="704273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/>
              <a:t>v</a:t>
            </a:r>
            <a:r>
              <a:rPr lang="en-US" sz="2400" i="1" baseline="-25000" dirty="0" smtClean="0"/>
              <a:t>0y</a:t>
            </a:r>
            <a:r>
              <a:rPr lang="en-US" sz="2400" dirty="0" smtClean="0"/>
              <a:t> increases leading to more hang-time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flipH="1">
            <a:off x="955951" y="5186218"/>
            <a:ext cx="7164586" cy="704273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/>
              <a:t>v</a:t>
            </a:r>
            <a:r>
              <a:rPr lang="en-US" sz="2400" i="1" baseline="-25000" dirty="0" smtClean="0"/>
              <a:t>0x</a:t>
            </a:r>
            <a:r>
              <a:rPr lang="en-US" sz="2400" dirty="0" smtClean="0"/>
              <a:t> increases leading to faster gain of horizontal range</a:t>
            </a:r>
            <a:endParaRPr lang="en-US" sz="2400" dirty="0"/>
          </a:p>
        </p:txBody>
      </p:sp>
      <p:sp>
        <p:nvSpPr>
          <p:cNvPr id="48" name="Rectangle 47"/>
          <p:cNvSpPr/>
          <p:nvPr/>
        </p:nvSpPr>
        <p:spPr>
          <a:xfrm>
            <a:off x="3754701" y="6105093"/>
            <a:ext cx="1264144" cy="35790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40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4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46" grpId="0" animBg="1"/>
      <p:bldP spid="47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Can’t hide behind the math!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417638"/>
            <a:ext cx="7924800" cy="72803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What </a:t>
            </a:r>
            <a:r>
              <a:rPr lang="en-US" dirty="0">
                <a:solidFill>
                  <a:srgbClr val="DC9E1F"/>
                </a:solidFill>
              </a:rPr>
              <a:t>force causes a box to slide down a </a:t>
            </a:r>
            <a:r>
              <a:rPr lang="en-US" dirty="0" smtClean="0">
                <a:solidFill>
                  <a:srgbClr val="DC9E1F"/>
                </a:solidFill>
              </a:rPr>
              <a:t>ramp</a:t>
            </a:r>
            <a:r>
              <a:rPr lang="en-US" dirty="0">
                <a:solidFill>
                  <a:srgbClr val="DC9E1F"/>
                </a:solidFill>
              </a:rPr>
              <a:t>?</a:t>
            </a:r>
          </a:p>
          <a:p>
            <a:pPr marL="0" indent="0">
              <a:buNone/>
            </a:pPr>
            <a:endParaRPr lang="en-US" dirty="0">
              <a:solidFill>
                <a:srgbClr val="DC9E1F"/>
              </a:solidFill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181210">
            <a:off x="2888525" y="2790660"/>
            <a:ext cx="701885" cy="5036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>
            <a:off x="1537462" y="2145677"/>
            <a:ext cx="4879771" cy="3379714"/>
          </a:xfrm>
          <a:prstGeom prst="rtTriangle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2506730" y="3018913"/>
            <a:ext cx="724168" cy="1604145"/>
            <a:chOff x="2506730" y="3018913"/>
            <a:chExt cx="724168" cy="1604145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506730" y="3018913"/>
              <a:ext cx="724168" cy="1147409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dot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506730" y="4166322"/>
              <a:ext cx="724167" cy="456736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dot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/>
          <p:cNvCxnSpPr/>
          <p:nvPr/>
        </p:nvCxnSpPr>
        <p:spPr>
          <a:xfrm>
            <a:off x="3230898" y="3018913"/>
            <a:ext cx="0" cy="160414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 flipH="1">
            <a:off x="3230898" y="1871504"/>
            <a:ext cx="724168" cy="1147409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66" y="1993687"/>
            <a:ext cx="393700" cy="4572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67" y="4061821"/>
            <a:ext cx="660400" cy="4318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44" name="Group 43"/>
          <p:cNvGrpSpPr/>
          <p:nvPr/>
        </p:nvGrpSpPr>
        <p:grpSpPr>
          <a:xfrm>
            <a:off x="1642905" y="3291583"/>
            <a:ext cx="1199123" cy="1493760"/>
            <a:chOff x="1642905" y="3291583"/>
            <a:chExt cx="1199123" cy="1493760"/>
          </a:xfrm>
        </p:grpSpPr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905" y="3291583"/>
              <a:ext cx="1199123" cy="323573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905" y="4460773"/>
              <a:ext cx="1164634" cy="324570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6066" y="-952584"/>
            <a:ext cx="342900" cy="5461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956827" y="2834483"/>
            <a:ext cx="240646" cy="184431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718227" y="3152751"/>
            <a:ext cx="492140" cy="310397"/>
          </a:xfrm>
          <a:prstGeom prst="straightConnector1">
            <a:avLst/>
          </a:prstGeom>
          <a:ln w="57150" cmpd="sng">
            <a:solidFill>
              <a:srgbClr val="FFFFFF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84" y="2764913"/>
            <a:ext cx="3708400" cy="508000"/>
          </a:xfrm>
          <a:prstGeom prst="rect">
            <a:avLst/>
          </a:prstGeom>
          <a:ln w="57150" cmpd="sng">
            <a:noFill/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39" y="2222287"/>
            <a:ext cx="342900" cy="5461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888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Can’t hide behind the math!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417638"/>
            <a:ext cx="7924800" cy="72803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What </a:t>
            </a:r>
            <a:r>
              <a:rPr lang="en-US" dirty="0">
                <a:solidFill>
                  <a:srgbClr val="DC9E1F"/>
                </a:solidFill>
              </a:rPr>
              <a:t>force causes a box to slide down a </a:t>
            </a:r>
            <a:r>
              <a:rPr lang="en-US" dirty="0" smtClean="0">
                <a:solidFill>
                  <a:srgbClr val="DC9E1F"/>
                </a:solidFill>
              </a:rPr>
              <a:t>ramp</a:t>
            </a:r>
            <a:r>
              <a:rPr lang="en-US" dirty="0">
                <a:solidFill>
                  <a:srgbClr val="DC9E1F"/>
                </a:solidFill>
              </a:rPr>
              <a:t>?</a:t>
            </a:r>
          </a:p>
          <a:p>
            <a:pPr marL="0" indent="0">
              <a:buNone/>
            </a:pPr>
            <a:endParaRPr lang="en-US" dirty="0">
              <a:solidFill>
                <a:srgbClr val="DC9E1F"/>
              </a:solidFill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181210">
            <a:off x="2888525" y="2790660"/>
            <a:ext cx="701885" cy="5036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>
            <a:off x="1537462" y="2145677"/>
            <a:ext cx="4879771" cy="3379714"/>
          </a:xfrm>
          <a:prstGeom prst="rtTriangle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898" y="3018913"/>
            <a:ext cx="0" cy="160414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 flipH="1">
            <a:off x="3230898" y="1871504"/>
            <a:ext cx="724168" cy="1147409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5" idx="1"/>
          </p:cNvCxnSpPr>
          <p:nvPr/>
        </p:nvCxnSpPr>
        <p:spPr>
          <a:xfrm flipH="1" flipV="1">
            <a:off x="2956827" y="2834483"/>
            <a:ext cx="240646" cy="184431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20" y="1919021"/>
            <a:ext cx="393700" cy="4572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67" y="4061821"/>
            <a:ext cx="660400" cy="4318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39" y="2222287"/>
            <a:ext cx="342900" cy="5461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6" name="Straight Arrow Connector 15"/>
          <p:cNvCxnSpPr/>
          <p:nvPr/>
        </p:nvCxnSpPr>
        <p:spPr>
          <a:xfrm>
            <a:off x="6168554" y="3066430"/>
            <a:ext cx="0" cy="160414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H="1">
            <a:off x="6268824" y="3489423"/>
            <a:ext cx="724168" cy="1147409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244548" y="2975273"/>
            <a:ext cx="492140" cy="310397"/>
          </a:xfrm>
          <a:prstGeom prst="straightConnector1">
            <a:avLst/>
          </a:prstGeom>
          <a:ln w="57150" cmpd="sng">
            <a:solidFill>
              <a:srgbClr val="FFFFFF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796142" y="3307950"/>
            <a:ext cx="240646" cy="184431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88" y="2381913"/>
            <a:ext cx="736600" cy="508000"/>
          </a:xfrm>
          <a:prstGeom prst="rect">
            <a:avLst/>
          </a:prstGeom>
          <a:ln w="57150" cmpd="sng">
            <a:noFill/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 descr="IMG_074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0"/>
          <a:stretch/>
        </p:blipFill>
        <p:spPr>
          <a:xfrm rot="616572">
            <a:off x="2332510" y="1300019"/>
            <a:ext cx="4524682" cy="464533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00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7E-6 1.48739E-6 L 0.32159 0.0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71" y="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34E-6 5.47074E-6 L 0.31656 0.24174 " pathEditMode="relative" ptsTypes="AA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3894E-6 -2.64168E-6 L 0.4153 0.07125 " pathEditMode="relative" ptsTypes="AA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8095673" cy="1362075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What can I say to a college physics audience that will be interesting?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Dilemma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873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Getting in touch with my Experimental side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Keeping up in Physics after Graduating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4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Physics &amp;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Monkey &amp; Hunter</a:t>
            </a:r>
          </a:p>
        </p:txBody>
      </p:sp>
      <p:pic>
        <p:nvPicPr>
          <p:cNvPr id="5" name="Picture 4" descr="IMG_027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5" y="2205182"/>
            <a:ext cx="4341092" cy="3255818"/>
          </a:xfrm>
          <a:prstGeom prst="rect">
            <a:avLst/>
          </a:prstGeom>
          <a:effectLst/>
        </p:spPr>
      </p:pic>
      <p:pic>
        <p:nvPicPr>
          <p:cNvPr id="7" name="IMG_027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9533" r="20256" b="14913"/>
          <a:stretch/>
        </p:blipFill>
        <p:spPr>
          <a:xfrm>
            <a:off x="5332557" y="1417638"/>
            <a:ext cx="3661351" cy="53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0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Physics &amp;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Oscilloscope and Telephone</a:t>
            </a:r>
          </a:p>
        </p:txBody>
      </p:sp>
      <p:pic>
        <p:nvPicPr>
          <p:cNvPr id="5" name="Picture 4" descr="IMG_08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46" y="1600200"/>
            <a:ext cx="3001818" cy="4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Physics &amp;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Other Projects</a:t>
            </a:r>
          </a:p>
          <a:p>
            <a:r>
              <a:rPr lang="en-US" dirty="0" smtClean="0"/>
              <a:t>Light box</a:t>
            </a:r>
          </a:p>
          <a:p>
            <a:r>
              <a:rPr lang="en-US" dirty="0" smtClean="0"/>
              <a:t>Shoot-n-drop</a:t>
            </a:r>
          </a:p>
          <a:p>
            <a:r>
              <a:rPr lang="en-US" dirty="0" smtClean="0"/>
              <a:t>Raspberry 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Professional Development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Keeping up in Physics after Graduating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53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Professional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13834" y="2085026"/>
            <a:ext cx="4033052" cy="362997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High School and Undergraduate Teachers</a:t>
            </a:r>
          </a:p>
          <a:p>
            <a:r>
              <a:rPr lang="en-US" sz="1800" dirty="0" smtClean="0"/>
              <a:t>Some about pedagogy, but also just science</a:t>
            </a:r>
          </a:p>
          <a:p>
            <a:r>
              <a:rPr lang="en-US" sz="1800" dirty="0" smtClean="0"/>
              <a:t>Publish AJP and TPT</a:t>
            </a:r>
          </a:p>
          <a:p>
            <a:r>
              <a:rPr lang="en-US" sz="1800" dirty="0" smtClean="0"/>
              <a:t>Keynote Speakers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260426" y="2296411"/>
            <a:ext cx="2995077" cy="2775438"/>
          </a:xfrm>
          <a:prstGeom prst="rect">
            <a:avLst/>
          </a:prstGeom>
          <a:ln w="76200" cmpd="sng">
            <a:solidFill>
              <a:srgbClr val="FFFFFF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5770302" y="2354196"/>
            <a:ext cx="2519474" cy="333830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Rectangle 6"/>
          <p:cNvSpPr/>
          <p:nvPr/>
        </p:nvSpPr>
        <p:spPr>
          <a:xfrm>
            <a:off x="609600" y="1365279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C9E1F"/>
                </a:solidFill>
              </a:rPr>
              <a:t>IN-AAPT </a:t>
            </a:r>
            <a:r>
              <a:rPr lang="en-US" sz="2400" dirty="0"/>
              <a:t>(American Association of Physics Teachers)</a:t>
            </a:r>
            <a:endParaRPr lang="en-US" sz="2400" b="1" dirty="0">
              <a:solidFill>
                <a:srgbClr val="DC9E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8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2"/>
                </a:solidFill>
              </a:rPr>
              <a:t>Glowscript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>
                <a:hlinkClick r:id="rId2"/>
              </a:rPr>
              <a:t>Monkey and Hunter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Doppler Effect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Waves on a </a:t>
            </a:r>
            <a:r>
              <a:rPr lang="en-US" dirty="0" smtClean="0">
                <a:hlinkClick r:id="rId4"/>
              </a:rPr>
              <a:t>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Letting the kids teach you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Keeping up in Physics after Graduating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06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the kids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Science Olympiad</a:t>
            </a:r>
          </a:p>
          <a:p>
            <a:r>
              <a:rPr lang="en-US" dirty="0" smtClean="0"/>
              <a:t>“Academic Track Meet”</a:t>
            </a:r>
          </a:p>
          <a:p>
            <a:r>
              <a:rPr lang="en-US" dirty="0" smtClean="0"/>
              <a:t>23 Events</a:t>
            </a:r>
          </a:p>
          <a:p>
            <a:pPr lvl="1"/>
            <a:r>
              <a:rPr lang="en-US" dirty="0" smtClean="0">
                <a:hlinkClick r:id="rId2"/>
              </a:rPr>
              <a:t>Helicopters</a:t>
            </a:r>
            <a:endParaRPr lang="en-US" dirty="0" smtClean="0"/>
          </a:p>
          <a:p>
            <a:pPr lvl="1"/>
            <a:r>
              <a:rPr lang="en-US" dirty="0" smtClean="0"/>
              <a:t>Rocks &amp; Minerals</a:t>
            </a:r>
          </a:p>
          <a:p>
            <a:pPr lvl="1"/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Bridge Building</a:t>
            </a:r>
          </a:p>
          <a:p>
            <a:pPr lvl="1"/>
            <a:r>
              <a:rPr lang="en-US" dirty="0" smtClean="0"/>
              <a:t>Astronomy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842654"/>
            <a:ext cx="4064000" cy="30480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3144"/>
          <a:stretch/>
        </p:blipFill>
        <p:spPr>
          <a:xfrm rot="900000">
            <a:off x="4569992" y="1860416"/>
            <a:ext cx="3876462" cy="345551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5402" t="8372" b="11232"/>
          <a:stretch/>
        </p:blipFill>
        <p:spPr>
          <a:xfrm rot="21239377">
            <a:off x="4479562" y="1817750"/>
            <a:ext cx="4316843" cy="30768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1633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Keeping up in Physics after Graduating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638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Will teaching really keep me intellectually stimulated?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Dilemma during my Junior and Senior Years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48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Conservation of Momentum is natural</a:t>
            </a:r>
          </a:p>
          <a:p>
            <a:pPr lvl="1"/>
            <a:r>
              <a:rPr lang="en-US" dirty="0" smtClean="0"/>
              <a:t>You learn better by teaching</a:t>
            </a:r>
          </a:p>
          <a:p>
            <a:pPr lvl="1"/>
            <a:r>
              <a:rPr lang="en-US" dirty="0" smtClean="0"/>
              <a:t>Your curiosity will carry you to do other interesting projects</a:t>
            </a:r>
          </a:p>
          <a:p>
            <a:r>
              <a:rPr lang="en-US" dirty="0"/>
              <a:t>I make an effort to stay involved (IN-AAPT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Let the kids teach you!</a:t>
            </a:r>
          </a:p>
        </p:txBody>
      </p:sp>
    </p:spTree>
    <p:extLst>
      <p:ext uri="{BB962C8B-B14F-4D97-AF65-F5344CB8AC3E}">
        <p14:creationId xmlns:p14="http://schemas.microsoft.com/office/powerpoint/2010/main" val="68644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T</a:t>
            </a:r>
            <a:r>
              <a:rPr lang="en-US" dirty="0" smtClean="0"/>
              <a:t>eaching </a:t>
            </a:r>
            <a:r>
              <a:rPr lang="en-US" b="1" dirty="0" smtClean="0">
                <a:solidFill>
                  <a:srgbClr val="DC9E1F"/>
                </a:solidFill>
              </a:rPr>
              <a:t>O</a:t>
            </a:r>
            <a:r>
              <a:rPr lang="en-US" dirty="0" smtClean="0"/>
              <a:t>pportunities in </a:t>
            </a:r>
            <a:r>
              <a:rPr lang="en-US" b="1" dirty="0" smtClean="0">
                <a:solidFill>
                  <a:srgbClr val="DC9E1F"/>
                </a:solidFill>
              </a:rPr>
              <a:t>P</a:t>
            </a:r>
            <a:r>
              <a:rPr lang="en-US" dirty="0" smtClean="0"/>
              <a:t>hysical </a:t>
            </a:r>
            <a:r>
              <a:rPr lang="en-US" b="1" dirty="0" smtClean="0">
                <a:solidFill>
                  <a:srgbClr val="DC9E1F"/>
                </a:solidFill>
              </a:rPr>
              <a:t>S</a:t>
            </a:r>
            <a:r>
              <a:rPr lang="en-US" dirty="0" smtClean="0"/>
              <a:t>cience</a:t>
            </a:r>
          </a:p>
          <a:p>
            <a:r>
              <a:rPr lang="en-US" dirty="0" smtClean="0"/>
              <a:t>MIT-Harvard Center for </a:t>
            </a:r>
            <a:r>
              <a:rPr lang="en-US" dirty="0" err="1" smtClean="0"/>
              <a:t>Ultracold</a:t>
            </a:r>
            <a:r>
              <a:rPr lang="en-US" dirty="0" smtClean="0"/>
              <a:t> Atoms</a:t>
            </a:r>
          </a:p>
          <a:p>
            <a:r>
              <a:rPr lang="en-US" dirty="0" smtClean="0"/>
              <a:t>It’s a “T.E.U.”!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10" y="1680345"/>
            <a:ext cx="172720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818" y="261938"/>
            <a:ext cx="3175000" cy="1155700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7206" t="24644" r="12552" b="9707"/>
          <a:stretch/>
        </p:blipFill>
        <p:spPr>
          <a:xfrm rot="362605">
            <a:off x="1040320" y="3800737"/>
            <a:ext cx="3568343" cy="250126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 descr="DSCN0249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30781" b="9168"/>
          <a:stretch/>
        </p:blipFill>
        <p:spPr>
          <a:xfrm>
            <a:off x="4986803" y="3539028"/>
            <a:ext cx="3747907" cy="176033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238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“The microchip guy”</a:t>
            </a:r>
            <a:endParaRPr lang="en-US" dirty="0">
              <a:solidFill>
                <a:srgbClr val="DC9E1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452438"/>
            <a:ext cx="1727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77987" y="3315031"/>
            <a:ext cx="2251773" cy="192416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25332" y="3838873"/>
            <a:ext cx="1378626" cy="137862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5400000">
            <a:off x="3890652" y="2228262"/>
            <a:ext cx="187335" cy="187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4008418" y="2356565"/>
            <a:ext cx="246067" cy="2460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4077990" y="2415597"/>
            <a:ext cx="422265" cy="4222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141579" y="2512622"/>
            <a:ext cx="566450" cy="566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4195452" y="2512622"/>
            <a:ext cx="817376" cy="8173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254484" y="2614481"/>
            <a:ext cx="961288" cy="961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 flipV="1">
            <a:off x="4287314" y="2607552"/>
            <a:ext cx="1240184" cy="1240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4287317" y="2686060"/>
            <a:ext cx="1466474" cy="14664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4373054" y="2748666"/>
            <a:ext cx="1622932" cy="1622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 flipV="1">
            <a:off x="4373054" y="2748666"/>
            <a:ext cx="1927732" cy="19277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 flipV="1">
            <a:off x="4500256" y="2838460"/>
            <a:ext cx="2015536" cy="2015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 flipV="1">
            <a:off x="4500258" y="2892132"/>
            <a:ext cx="2266664" cy="22666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 flipV="1">
            <a:off x="4479292" y="2958535"/>
            <a:ext cx="2526025" cy="2526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 rot="1523924">
            <a:off x="4567025" y="3835362"/>
            <a:ext cx="1212273" cy="467592"/>
          </a:xfrm>
          <a:custGeom>
            <a:avLst/>
            <a:gdLst>
              <a:gd name="connsiteX0" fmla="*/ 0 w 1212273"/>
              <a:gd name="connsiteY0" fmla="*/ 467592 h 467592"/>
              <a:gd name="connsiteX1" fmla="*/ 173182 w 1212273"/>
              <a:gd name="connsiteY1" fmla="*/ 329046 h 467592"/>
              <a:gd name="connsiteX2" fmla="*/ 496455 w 1212273"/>
              <a:gd name="connsiteY2" fmla="*/ 421410 h 467592"/>
              <a:gd name="connsiteX3" fmla="*/ 692728 w 1212273"/>
              <a:gd name="connsiteY3" fmla="*/ 294410 h 467592"/>
              <a:gd name="connsiteX4" fmla="*/ 808182 w 1212273"/>
              <a:gd name="connsiteY4" fmla="*/ 317501 h 467592"/>
              <a:gd name="connsiteX5" fmla="*/ 854364 w 1212273"/>
              <a:gd name="connsiteY5" fmla="*/ 28864 h 467592"/>
              <a:gd name="connsiteX6" fmla="*/ 1212273 w 1212273"/>
              <a:gd name="connsiteY6" fmla="*/ 144319 h 467592"/>
              <a:gd name="connsiteX7" fmla="*/ 1212273 w 1212273"/>
              <a:gd name="connsiteY7" fmla="*/ 144319 h 467592"/>
              <a:gd name="connsiteX8" fmla="*/ 1212273 w 1212273"/>
              <a:gd name="connsiteY8" fmla="*/ 144319 h 4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2273" h="467592">
                <a:moveTo>
                  <a:pt x="0" y="467592"/>
                </a:moveTo>
                <a:cubicBezTo>
                  <a:pt x="45220" y="402167"/>
                  <a:pt x="90440" y="336743"/>
                  <a:pt x="173182" y="329046"/>
                </a:cubicBezTo>
                <a:cubicBezTo>
                  <a:pt x="255925" y="321349"/>
                  <a:pt x="409864" y="427183"/>
                  <a:pt x="496455" y="421410"/>
                </a:cubicBezTo>
                <a:cubicBezTo>
                  <a:pt x="583046" y="415637"/>
                  <a:pt x="640774" y="311728"/>
                  <a:pt x="692728" y="294410"/>
                </a:cubicBezTo>
                <a:cubicBezTo>
                  <a:pt x="744682" y="277092"/>
                  <a:pt x="781243" y="361759"/>
                  <a:pt x="808182" y="317501"/>
                </a:cubicBezTo>
                <a:cubicBezTo>
                  <a:pt x="835121" y="273243"/>
                  <a:pt x="787016" y="57728"/>
                  <a:pt x="854364" y="28864"/>
                </a:cubicBezTo>
                <a:cubicBezTo>
                  <a:pt x="921712" y="0"/>
                  <a:pt x="1212273" y="144319"/>
                  <a:pt x="1212273" y="144319"/>
                </a:cubicBezTo>
                <a:lnTo>
                  <a:pt x="1212273" y="144319"/>
                </a:lnTo>
                <a:lnTo>
                  <a:pt x="1212273" y="14431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851196">
            <a:off x="4117586" y="3178434"/>
            <a:ext cx="2015535" cy="518267"/>
          </a:xfrm>
          <a:custGeom>
            <a:avLst/>
            <a:gdLst>
              <a:gd name="connsiteX0" fmla="*/ 0 w 1212273"/>
              <a:gd name="connsiteY0" fmla="*/ 467592 h 467592"/>
              <a:gd name="connsiteX1" fmla="*/ 173182 w 1212273"/>
              <a:gd name="connsiteY1" fmla="*/ 329046 h 467592"/>
              <a:gd name="connsiteX2" fmla="*/ 496455 w 1212273"/>
              <a:gd name="connsiteY2" fmla="*/ 421410 h 467592"/>
              <a:gd name="connsiteX3" fmla="*/ 692728 w 1212273"/>
              <a:gd name="connsiteY3" fmla="*/ 294410 h 467592"/>
              <a:gd name="connsiteX4" fmla="*/ 808182 w 1212273"/>
              <a:gd name="connsiteY4" fmla="*/ 317501 h 467592"/>
              <a:gd name="connsiteX5" fmla="*/ 854364 w 1212273"/>
              <a:gd name="connsiteY5" fmla="*/ 28864 h 467592"/>
              <a:gd name="connsiteX6" fmla="*/ 1212273 w 1212273"/>
              <a:gd name="connsiteY6" fmla="*/ 144319 h 467592"/>
              <a:gd name="connsiteX7" fmla="*/ 1212273 w 1212273"/>
              <a:gd name="connsiteY7" fmla="*/ 144319 h 467592"/>
              <a:gd name="connsiteX8" fmla="*/ 1212273 w 1212273"/>
              <a:gd name="connsiteY8" fmla="*/ 144319 h 4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2273" h="467592">
                <a:moveTo>
                  <a:pt x="0" y="467592"/>
                </a:moveTo>
                <a:cubicBezTo>
                  <a:pt x="45220" y="402167"/>
                  <a:pt x="90440" y="336743"/>
                  <a:pt x="173182" y="329046"/>
                </a:cubicBezTo>
                <a:cubicBezTo>
                  <a:pt x="255925" y="321349"/>
                  <a:pt x="409864" y="427183"/>
                  <a:pt x="496455" y="421410"/>
                </a:cubicBezTo>
                <a:cubicBezTo>
                  <a:pt x="583046" y="415637"/>
                  <a:pt x="640774" y="311728"/>
                  <a:pt x="692728" y="294410"/>
                </a:cubicBezTo>
                <a:cubicBezTo>
                  <a:pt x="744682" y="277092"/>
                  <a:pt x="781243" y="361759"/>
                  <a:pt x="808182" y="317501"/>
                </a:cubicBezTo>
                <a:cubicBezTo>
                  <a:pt x="835121" y="273243"/>
                  <a:pt x="787016" y="57728"/>
                  <a:pt x="854364" y="28864"/>
                </a:cubicBezTo>
                <a:cubicBezTo>
                  <a:pt x="921712" y="0"/>
                  <a:pt x="1212273" y="144319"/>
                  <a:pt x="1212273" y="144319"/>
                </a:cubicBezTo>
                <a:lnTo>
                  <a:pt x="1212273" y="144319"/>
                </a:lnTo>
                <a:lnTo>
                  <a:pt x="1212273" y="14431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1523924">
            <a:off x="4536319" y="3473972"/>
            <a:ext cx="1379425" cy="576766"/>
          </a:xfrm>
          <a:custGeom>
            <a:avLst/>
            <a:gdLst>
              <a:gd name="connsiteX0" fmla="*/ 0 w 1212273"/>
              <a:gd name="connsiteY0" fmla="*/ 467592 h 467592"/>
              <a:gd name="connsiteX1" fmla="*/ 173182 w 1212273"/>
              <a:gd name="connsiteY1" fmla="*/ 329046 h 467592"/>
              <a:gd name="connsiteX2" fmla="*/ 496455 w 1212273"/>
              <a:gd name="connsiteY2" fmla="*/ 421410 h 467592"/>
              <a:gd name="connsiteX3" fmla="*/ 692728 w 1212273"/>
              <a:gd name="connsiteY3" fmla="*/ 294410 h 467592"/>
              <a:gd name="connsiteX4" fmla="*/ 808182 w 1212273"/>
              <a:gd name="connsiteY4" fmla="*/ 317501 h 467592"/>
              <a:gd name="connsiteX5" fmla="*/ 854364 w 1212273"/>
              <a:gd name="connsiteY5" fmla="*/ 28864 h 467592"/>
              <a:gd name="connsiteX6" fmla="*/ 1212273 w 1212273"/>
              <a:gd name="connsiteY6" fmla="*/ 144319 h 467592"/>
              <a:gd name="connsiteX7" fmla="*/ 1212273 w 1212273"/>
              <a:gd name="connsiteY7" fmla="*/ 144319 h 467592"/>
              <a:gd name="connsiteX8" fmla="*/ 1212273 w 1212273"/>
              <a:gd name="connsiteY8" fmla="*/ 144319 h 4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2273" h="467592">
                <a:moveTo>
                  <a:pt x="0" y="467592"/>
                </a:moveTo>
                <a:cubicBezTo>
                  <a:pt x="45220" y="402167"/>
                  <a:pt x="90440" y="336743"/>
                  <a:pt x="173182" y="329046"/>
                </a:cubicBezTo>
                <a:cubicBezTo>
                  <a:pt x="255925" y="321349"/>
                  <a:pt x="409864" y="427183"/>
                  <a:pt x="496455" y="421410"/>
                </a:cubicBezTo>
                <a:cubicBezTo>
                  <a:pt x="583046" y="415637"/>
                  <a:pt x="640774" y="311728"/>
                  <a:pt x="692728" y="294410"/>
                </a:cubicBezTo>
                <a:cubicBezTo>
                  <a:pt x="744682" y="277092"/>
                  <a:pt x="781243" y="361759"/>
                  <a:pt x="808182" y="317501"/>
                </a:cubicBezTo>
                <a:cubicBezTo>
                  <a:pt x="835121" y="273243"/>
                  <a:pt x="787016" y="57728"/>
                  <a:pt x="854364" y="28864"/>
                </a:cubicBezTo>
                <a:cubicBezTo>
                  <a:pt x="921712" y="0"/>
                  <a:pt x="1212273" y="144319"/>
                  <a:pt x="1212273" y="144319"/>
                </a:cubicBezTo>
                <a:lnTo>
                  <a:pt x="1212273" y="144319"/>
                </a:lnTo>
                <a:lnTo>
                  <a:pt x="1212273" y="14431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24" idx="2"/>
          </p:cNvCxnSpPr>
          <p:nvPr/>
        </p:nvCxnSpPr>
        <p:spPr>
          <a:xfrm rot="10800000" flipV="1">
            <a:off x="3426225" y="2046315"/>
            <a:ext cx="34010" cy="3171184"/>
          </a:xfrm>
          <a:prstGeom prst="line">
            <a:avLst/>
          </a:prstGeom>
          <a:ln w="76200" cap="flat" cmpd="sng" algn="ctr">
            <a:solidFill>
              <a:srgbClr val="E78D3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2700000">
            <a:off x="3197700" y="1743590"/>
            <a:ext cx="775856" cy="354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7204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Holograms</a:t>
            </a:r>
            <a:endParaRPr lang="en-US" dirty="0">
              <a:solidFill>
                <a:srgbClr val="DC9E1F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452438"/>
            <a:ext cx="1727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94278" y="3874857"/>
            <a:ext cx="121625" cy="1216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949846" y="4963657"/>
            <a:ext cx="2681300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65653" y="2746944"/>
            <a:ext cx="0" cy="1488012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65653" y="3734676"/>
            <a:ext cx="1090480" cy="50028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>
            <a:off x="1090967" y="1931992"/>
            <a:ext cx="2373398" cy="2604020"/>
          </a:xfrm>
          <a:prstGeom prst="arc">
            <a:avLst>
              <a:gd name="adj1" fmla="val 21521887"/>
              <a:gd name="adj2" fmla="val 10904188"/>
            </a:avLst>
          </a:prstGeom>
          <a:ln w="5715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70454" y="2982658"/>
            <a:ext cx="121625" cy="1216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14010" y="2982658"/>
            <a:ext cx="121625" cy="1216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H="1">
            <a:off x="3236975" y="1369338"/>
            <a:ext cx="2373398" cy="3469890"/>
          </a:xfrm>
          <a:prstGeom prst="arc">
            <a:avLst>
              <a:gd name="adj1" fmla="val 6700050"/>
              <a:gd name="adj2" fmla="val 14302196"/>
            </a:avLst>
          </a:prstGeom>
          <a:ln>
            <a:solidFill>
              <a:schemeClr val="accent1">
                <a:alpha val="4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88718" y="2219175"/>
            <a:ext cx="1664194" cy="763483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6759302" y="2219175"/>
            <a:ext cx="454709" cy="741814"/>
          </a:xfrm>
          <a:prstGeom prst="line">
            <a:avLst/>
          </a:prstGeom>
          <a:ln w="38100" cmpd="sng">
            <a:solidFill>
              <a:schemeClr val="accent6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819000" y="706838"/>
            <a:ext cx="927018" cy="1512337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>
            <a:off x="6635688" y="1327637"/>
            <a:ext cx="2373398" cy="3469890"/>
          </a:xfrm>
          <a:prstGeom prst="arc">
            <a:avLst>
              <a:gd name="adj1" fmla="val 6700050"/>
              <a:gd name="adj2" fmla="val 14302196"/>
            </a:avLst>
          </a:prstGeom>
          <a:ln w="57150" cmpd="sng">
            <a:solidFill>
              <a:srgbClr val="909CE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70889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Holograms</a:t>
            </a:r>
            <a:endParaRPr lang="en-US" dirty="0">
              <a:solidFill>
                <a:srgbClr val="DC9E1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452438"/>
            <a:ext cx="1727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27" b="92212" l="9969" r="99377">
                        <a14:backgroundMark x1="76324" y1="47975" x2="76324" y2="47975"/>
                        <a14:backgroundMark x1="33022" y1="47664" x2="33022" y2="47664"/>
                      </a14:backgroundRemoval>
                    </a14:imgEffect>
                  </a14:imgLayer>
                </a14:imgProps>
              </a:ext>
            </a:extLst>
          </a:blip>
          <a:srcRect l="12588" t="5535" r="2758" b="9193"/>
          <a:stretch/>
        </p:blipFill>
        <p:spPr>
          <a:xfrm>
            <a:off x="2835249" y="1993586"/>
            <a:ext cx="3399735" cy="3424612"/>
          </a:xfrm>
          <a:prstGeom prst="rect">
            <a:avLst/>
          </a:prstGeom>
          <a:solidFill>
            <a:srgbClr val="E21D1C"/>
          </a:solidFill>
        </p:spPr>
      </p:pic>
      <p:sp>
        <p:nvSpPr>
          <p:cNvPr id="6" name="Oval 5"/>
          <p:cNvSpPr/>
          <p:nvPr/>
        </p:nvSpPr>
        <p:spPr>
          <a:xfrm>
            <a:off x="6234984" y="3643304"/>
            <a:ext cx="121625" cy="121625"/>
          </a:xfrm>
          <a:prstGeom prst="ellipse">
            <a:avLst/>
          </a:prstGeom>
          <a:solidFill>
            <a:srgbClr val="008000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13623" y="3635592"/>
            <a:ext cx="121625" cy="121625"/>
          </a:xfrm>
          <a:prstGeom prst="ellipse">
            <a:avLst/>
          </a:prstGeom>
          <a:solidFill>
            <a:srgbClr val="008000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18456" y="3280163"/>
            <a:ext cx="131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Laser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Source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56609" y="3472583"/>
            <a:ext cx="131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Object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 rot="18930499">
            <a:off x="4133514" y="3280404"/>
            <a:ext cx="2251773" cy="192416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09073" y="2610674"/>
            <a:ext cx="1553481" cy="1579559"/>
            <a:chOff x="4509073" y="3361099"/>
            <a:chExt cx="1553481" cy="15795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509073" y="4759836"/>
              <a:ext cx="0" cy="180822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11580" y="4655817"/>
              <a:ext cx="0" cy="224612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24973" y="4565406"/>
              <a:ext cx="0" cy="180822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829295" y="4417231"/>
              <a:ext cx="0" cy="238586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947223" y="4322536"/>
              <a:ext cx="0" cy="223710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034643" y="4195342"/>
              <a:ext cx="44116" cy="221889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5193393" y="4014520"/>
              <a:ext cx="57723" cy="267194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388429" y="3651250"/>
              <a:ext cx="267607" cy="439964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827151" y="3361099"/>
              <a:ext cx="235403" cy="313241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 rot="18930499">
            <a:off x="4133515" y="3284940"/>
            <a:ext cx="2251773" cy="192416"/>
          </a:xfrm>
          <a:prstGeom prst="rect">
            <a:avLst/>
          </a:prstGeom>
          <a:noFill/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dirty="0" smtClean="0"/>
              <a:t>TOPS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7204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Holograms</a:t>
            </a:r>
            <a:endParaRPr lang="en-US" dirty="0">
              <a:solidFill>
                <a:srgbClr val="DC9E1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100" y="452438"/>
            <a:ext cx="17272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14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75">
        <p:fade/>
      </p:transition>
    </mc:Choice>
    <mc:Fallback xmlns="">
      <p:transition xmlns:p14="http://schemas.microsoft.com/office/powerpoint/2010/main" spd="med" advTm="1467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2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8930499">
            <a:off x="4133514" y="3280404"/>
            <a:ext cx="2251773" cy="192416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09073" y="2587584"/>
            <a:ext cx="1553481" cy="1602649"/>
            <a:chOff x="4509073" y="3338009"/>
            <a:chExt cx="1553481" cy="160264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509073" y="4759836"/>
              <a:ext cx="0" cy="180822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11580" y="4655817"/>
              <a:ext cx="0" cy="224612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24973" y="4565406"/>
              <a:ext cx="0" cy="180822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829295" y="4417231"/>
              <a:ext cx="0" cy="238586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947223" y="4322536"/>
              <a:ext cx="0" cy="223710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034643" y="4195342"/>
              <a:ext cx="44116" cy="221889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5193393" y="4014520"/>
              <a:ext cx="57723" cy="267194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388429" y="3651250"/>
              <a:ext cx="267607" cy="439964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827151" y="3338009"/>
              <a:ext cx="235403" cy="313241"/>
            </a:xfrm>
            <a:prstGeom prst="line">
              <a:avLst/>
            </a:prstGeom>
            <a:ln w="571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 rot="18930499">
            <a:off x="4133515" y="3284940"/>
            <a:ext cx="2251773" cy="192416"/>
          </a:xfrm>
          <a:prstGeom prst="rect">
            <a:avLst/>
          </a:prstGeom>
          <a:noFill/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514516" y="2588612"/>
            <a:ext cx="1553481" cy="1602649"/>
            <a:chOff x="4509073" y="3338009"/>
            <a:chExt cx="1553481" cy="1602649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509073" y="4759836"/>
              <a:ext cx="0" cy="180822"/>
            </a:xfrm>
            <a:prstGeom prst="line">
              <a:avLst/>
            </a:prstGeom>
            <a:ln w="5715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611580" y="4655817"/>
              <a:ext cx="0" cy="224612"/>
            </a:xfrm>
            <a:prstGeom prst="line">
              <a:avLst/>
            </a:prstGeom>
            <a:ln w="5715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724973" y="4565406"/>
              <a:ext cx="0" cy="180822"/>
            </a:xfrm>
            <a:prstGeom prst="line">
              <a:avLst/>
            </a:prstGeom>
            <a:ln w="5715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829295" y="4417231"/>
              <a:ext cx="0" cy="238586"/>
            </a:xfrm>
            <a:prstGeom prst="line">
              <a:avLst/>
            </a:prstGeom>
            <a:ln w="5715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947223" y="4322536"/>
              <a:ext cx="0" cy="223710"/>
            </a:xfrm>
            <a:prstGeom prst="line">
              <a:avLst/>
            </a:prstGeom>
            <a:ln w="5715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034643" y="4195342"/>
              <a:ext cx="44116" cy="221889"/>
            </a:xfrm>
            <a:prstGeom prst="line">
              <a:avLst/>
            </a:prstGeom>
            <a:ln w="5715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193393" y="4014520"/>
              <a:ext cx="57723" cy="267194"/>
            </a:xfrm>
            <a:prstGeom prst="line">
              <a:avLst/>
            </a:prstGeom>
            <a:ln w="5715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388429" y="3651250"/>
              <a:ext cx="267607" cy="439964"/>
            </a:xfrm>
            <a:prstGeom prst="line">
              <a:avLst/>
            </a:prstGeom>
            <a:ln w="5715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5827151" y="3338009"/>
              <a:ext cx="235403" cy="313241"/>
            </a:xfrm>
            <a:prstGeom prst="line">
              <a:avLst/>
            </a:prstGeom>
            <a:ln w="5715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dirty="0" smtClean="0"/>
              <a:t>TOPS</a:t>
            </a:r>
            <a:endParaRPr lang="en-US" dirty="0"/>
          </a:p>
        </p:txBody>
      </p:sp>
      <p:sp>
        <p:nvSpPr>
          <p:cNvPr id="40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7204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DC9E1F"/>
                </a:solidFill>
              </a:rPr>
              <a:t>Holograms</a:t>
            </a:r>
            <a:endParaRPr lang="en-US" dirty="0">
              <a:solidFill>
                <a:srgbClr val="DC9E1F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452438"/>
            <a:ext cx="17272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471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48">
        <p:fade/>
      </p:transition>
    </mc:Choice>
    <mc:Fallback xmlns="">
      <p:transition xmlns:p14="http://schemas.microsoft.com/office/powerpoint/2010/main" spd="med" advTm="984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9"/>
</p:tagLst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Horizon">
    <a:dk1>
      <a:srgbClr val="000000"/>
    </a:dk1>
    <a:lt1>
      <a:srgbClr val="FFFFFF"/>
    </a:lt1>
    <a:dk2>
      <a:srgbClr val="1F2123"/>
    </a:dk2>
    <a:lt2>
      <a:srgbClr val="DC9E1F"/>
    </a:lt2>
    <a:accent1>
      <a:srgbClr val="7E97AD"/>
    </a:accent1>
    <a:accent2>
      <a:srgbClr val="CC8E60"/>
    </a:accent2>
    <a:accent3>
      <a:srgbClr val="7A6A60"/>
    </a:accent3>
    <a:accent4>
      <a:srgbClr val="B4936D"/>
    </a:accent4>
    <a:accent5>
      <a:srgbClr val="67787B"/>
    </a:accent5>
    <a:accent6>
      <a:srgbClr val="9D936F"/>
    </a:accent6>
    <a:hlink>
      <a:srgbClr val="646464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3471</TotalTime>
  <Words>468</Words>
  <Application>Microsoft Macintosh PowerPoint</Application>
  <PresentationFormat>On-screen Show (4:3)</PresentationFormat>
  <Paragraphs>113</Paragraphs>
  <Slides>30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Horizon</vt:lpstr>
      <vt:lpstr>Conservation of Intellectual Momentum</vt:lpstr>
      <vt:lpstr>What can I say to a college physics audience that will be interesting?</vt:lpstr>
      <vt:lpstr>Will teaching really keep me intellectually stimulated?</vt:lpstr>
      <vt:lpstr>TOPS</vt:lpstr>
      <vt:lpstr>TOPS</vt:lpstr>
      <vt:lpstr>TOPS</vt:lpstr>
      <vt:lpstr>TOPS</vt:lpstr>
      <vt:lpstr>TOPS</vt:lpstr>
      <vt:lpstr>TOPS</vt:lpstr>
      <vt:lpstr>TOPS</vt:lpstr>
      <vt:lpstr>YES!</vt:lpstr>
      <vt:lpstr>Teaching physics conceptually</vt:lpstr>
      <vt:lpstr>Hewitt’s Conceptual Physics</vt:lpstr>
      <vt:lpstr>Hewitt’s Conceptual Physics</vt:lpstr>
      <vt:lpstr>Hewitt’s Conceptual Physics</vt:lpstr>
      <vt:lpstr>Can’t hide behind the math!</vt:lpstr>
      <vt:lpstr>Can’t hide behind the math!</vt:lpstr>
      <vt:lpstr>Can’t hide behind the math!</vt:lpstr>
      <vt:lpstr>Can’t hide behind the math!</vt:lpstr>
      <vt:lpstr>Getting in touch with my Experimental side</vt:lpstr>
      <vt:lpstr>experimental Physics &amp; Demos</vt:lpstr>
      <vt:lpstr>experimental Physics &amp; Demos</vt:lpstr>
      <vt:lpstr>experimental Physics &amp; Demos</vt:lpstr>
      <vt:lpstr>Professional Development</vt:lpstr>
      <vt:lpstr>Professional Development</vt:lpstr>
      <vt:lpstr>Professional Development</vt:lpstr>
      <vt:lpstr>Letting the kids teach you</vt:lpstr>
      <vt:lpstr>Learning from the kids</vt:lpstr>
      <vt:lpstr>Conclusion</vt:lpstr>
      <vt:lpstr>Conclusion</vt:lpstr>
    </vt:vector>
  </TitlesOfParts>
  <Company>Wabash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Relativity of Time in a Closed Universe</dc:title>
  <dc:creator>Zachary Rohrbach</dc:creator>
  <cp:lastModifiedBy>Zachary Rohrbach</cp:lastModifiedBy>
  <cp:revision>93</cp:revision>
  <dcterms:created xsi:type="dcterms:W3CDTF">2011-04-14T20:48:33Z</dcterms:created>
  <dcterms:modified xsi:type="dcterms:W3CDTF">2017-10-23T20:21:42Z</dcterms:modified>
</cp:coreProperties>
</file>